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2" r:id="rId5"/>
    <p:sldMasterId id="2147483703" r:id="rId6"/>
    <p:sldMasterId id="2147483708" r:id="rId7"/>
    <p:sldMasterId id="2147483713" r:id="rId8"/>
    <p:sldMasterId id="2147483718" r:id="rId9"/>
    <p:sldMasterId id="2147483723" r:id="rId10"/>
    <p:sldMasterId id="2147483728" r:id="rId11"/>
  </p:sldMasterIdLst>
  <p:notesMasterIdLst>
    <p:notesMasterId r:id="rId47"/>
  </p:notesMasterIdLst>
  <p:sldIdLst>
    <p:sldId id="3343" r:id="rId12"/>
    <p:sldId id="2147375033" r:id="rId13"/>
    <p:sldId id="2147375028" r:id="rId14"/>
    <p:sldId id="2147375032" r:id="rId15"/>
    <p:sldId id="2147375037" r:id="rId16"/>
    <p:sldId id="2147375036" r:id="rId17"/>
    <p:sldId id="2147375038" r:id="rId18"/>
    <p:sldId id="2147375034" r:id="rId19"/>
    <p:sldId id="2147375035" r:id="rId20"/>
    <p:sldId id="2147375030" r:id="rId21"/>
    <p:sldId id="2147375029" r:id="rId22"/>
    <p:sldId id="3346" r:id="rId23"/>
    <p:sldId id="2145705568" r:id="rId24"/>
    <p:sldId id="2145705566" r:id="rId25"/>
    <p:sldId id="2147375019" r:id="rId26"/>
    <p:sldId id="2147375017" r:id="rId27"/>
    <p:sldId id="2145705874" r:id="rId28"/>
    <p:sldId id="2145705878" r:id="rId29"/>
    <p:sldId id="2145705879" r:id="rId30"/>
    <p:sldId id="2145705900" r:id="rId31"/>
    <p:sldId id="2147375020" r:id="rId32"/>
    <p:sldId id="2145705872" r:id="rId33"/>
    <p:sldId id="2145705907" r:id="rId34"/>
    <p:sldId id="2147375014" r:id="rId35"/>
    <p:sldId id="2145705889" r:id="rId36"/>
    <p:sldId id="2147375021" r:id="rId37"/>
    <p:sldId id="2147375027" r:id="rId38"/>
    <p:sldId id="2147375000" r:id="rId39"/>
    <p:sldId id="2147375004" r:id="rId40"/>
    <p:sldId id="2147375005" r:id="rId41"/>
    <p:sldId id="2147375006" r:id="rId42"/>
    <p:sldId id="2147375007" r:id="rId43"/>
    <p:sldId id="2147375025" r:id="rId44"/>
    <p:sldId id="2147375031" r:id="rId45"/>
    <p:sldId id="2147375026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3F"/>
    <a:srgbClr val="0432F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FC7A3D-3C27-B147-9AF5-36BEBC32620C}" v="13" dt="2023-05-19T15:05:53.0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11"/>
    <p:restoredTop sz="94830"/>
  </p:normalViewPr>
  <p:slideViewPr>
    <p:cSldViewPr snapToGrid="0">
      <p:cViewPr varScale="1">
        <p:scale>
          <a:sx n="189" d="100"/>
          <a:sy n="189" d="100"/>
        </p:scale>
        <p:origin x="192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6/15/23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787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577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2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843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220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346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58DA1-CAF4-4F9B-98DF-FEB1FCF342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75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153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98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993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36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198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957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94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0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9149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28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877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314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864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2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1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8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3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41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41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png"/><Relationship Id="rId7" Type="http://schemas.microsoft.com/office/2007/relationships/hdphoto" Target="../media/hdphoto1.wdp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41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3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97541" y="2231571"/>
            <a:ext cx="9780059" cy="1183904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rgbClr val="2573BA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End Slide</a:t>
            </a:r>
          </a:p>
        </p:txBody>
      </p:sp>
      <p:pic>
        <p:nvPicPr>
          <p:cNvPr id="7" name="Picture 6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  <p:pic>
        <p:nvPicPr>
          <p:cNvPr id="4" name="Picture 3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12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9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4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1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7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5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734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81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82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84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75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93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74.emf"/><Relationship Id="rId10" Type="http://schemas.openxmlformats.org/officeDocument/2006/relationships/package" Target="../embeddings/Microsoft_Excel_Worksheet2.xlsx"/><Relationship Id="rId4" Type="http://schemas.openxmlformats.org/officeDocument/2006/relationships/oleObject" Target="../embeddings/oleObject2.bin"/><Relationship Id="rId9" Type="http://schemas.openxmlformats.org/officeDocument/2006/relationships/image" Target="../media/image10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06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105.emf"/><Relationship Id="rId5" Type="http://schemas.openxmlformats.org/officeDocument/2006/relationships/image" Target="../media/image74.e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0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76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79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1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77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77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79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80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83E0F57-89E1-4CD1-941E-530065FCE5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83E0F57-89E1-4CD1-941E-530065FCE5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36E90A-9756-4DAA-A5C0-5BBB46DDE1B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B49B9A8-7362-4FFB-9503-B3F42D92B70A}"/>
              </a:ext>
            </a:extLst>
          </p:cNvPr>
          <p:cNvSpPr txBox="1">
            <a:spLocks/>
          </p:cNvSpPr>
          <p:nvPr/>
        </p:nvSpPr>
        <p:spPr>
          <a:xfrm>
            <a:off x="915955" y="4904627"/>
            <a:ext cx="4465469" cy="6978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4267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1pPr>
            <a:lvl2pPr marL="609585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4267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2pPr>
            <a:lvl3pPr marL="1219170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3pPr>
            <a:lvl4pPr marL="1828754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4pPr>
            <a:lvl5pPr marL="2438339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-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Zhen, Dann, Catherine, Joon, Magnus, Jessica</a:t>
            </a:r>
          </a:p>
          <a:p>
            <a:pPr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May </a:t>
            </a:r>
            <a:r>
              <a:rPr lang="en-US" altLang="zh-CN" sz="1400" b="1" i="1" dirty="0">
                <a:solidFill>
                  <a:schemeClr val="tx1"/>
                </a:solidFill>
                <a:cs typeface="Arial"/>
              </a:rPr>
              <a:t>19</a:t>
            </a:r>
            <a:r>
              <a:rPr lang="en-US" sz="1400" b="1" i="1" dirty="0">
                <a:solidFill>
                  <a:schemeClr val="tx1"/>
                </a:solidFill>
                <a:cs typeface="Arial"/>
              </a:rPr>
              <a:t>, 2023</a:t>
            </a:r>
          </a:p>
          <a:p>
            <a:pPr algn="l">
              <a:spcBef>
                <a:spcPts val="200"/>
              </a:spcBef>
            </a:pPr>
            <a:endParaRPr lang="en-US" sz="1400" b="1" i="1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C6CDA-96EF-4992-9AF2-6F15731BF403}"/>
              </a:ext>
            </a:extLst>
          </p:cNvPr>
          <p:cNvSpPr txBox="1"/>
          <p:nvPr/>
        </p:nvSpPr>
        <p:spPr>
          <a:xfrm>
            <a:off x="737825" y="2648080"/>
            <a:ext cx="10603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RNAseq for HTT Splicing Enhancers:</a:t>
            </a:r>
          </a:p>
          <a:p>
            <a:pPr algn="ctr"/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Risdiplam, </a:t>
            </a:r>
            <a:r>
              <a:rPr lang="en-US" sz="3600" b="1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branplam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, and PTC518</a:t>
            </a:r>
          </a:p>
        </p:txBody>
      </p:sp>
    </p:spTree>
    <p:extLst>
      <p:ext uri="{BB962C8B-B14F-4D97-AF65-F5344CB8AC3E}">
        <p14:creationId xmlns:p14="http://schemas.microsoft.com/office/powerpoint/2010/main" val="242309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25F07-A3CD-7A1B-CD7C-AD67FA01B83C}"/>
              </a:ext>
            </a:extLst>
          </p:cNvPr>
          <p:cNvSpPr txBox="1"/>
          <p:nvPr/>
        </p:nvSpPr>
        <p:spPr>
          <a:xfrm>
            <a:off x="3048000" y="324796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24242"/>
                </a:solidFill>
                <a:effectLst/>
                <a:latin typeface="Segoe UI" panose="020F0502020204030204" pitchFamily="34" charset="0"/>
              </a:rPr>
              <a:t>[NGS One]/TST12086: </a:t>
            </a:r>
          </a:p>
          <a:p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Data for TST12086 is ready.</a:t>
            </a:r>
          </a:p>
          <a:p>
            <a:endParaRPr lang="en-US" dirty="0">
              <a:solidFill>
                <a:srgbClr val="202020"/>
              </a:solidFill>
              <a:latin typeface="Helvetica" pitchFamily="2" charset="0"/>
            </a:endParaRPr>
          </a:p>
          <a:p>
            <a:r>
              <a:rPr lang="en-US" b="1" i="0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Ravi Teja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582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FF3BCFC-1EED-360D-D295-764634C42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29" y="3560535"/>
            <a:ext cx="5461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709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Main Goals of the </a:t>
            </a:r>
            <a:r>
              <a:rPr lang="en-US" sz="3600" dirty="0" err="1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RNAseq</a:t>
            </a:r>
            <a:endParaRPr lang="en-US" sz="36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23BA16-3DB5-0ACA-B451-84B3DF0F4121}"/>
              </a:ext>
            </a:extLst>
          </p:cNvPr>
          <p:cNvSpPr txBox="1">
            <a:spLocks/>
          </p:cNvSpPr>
          <p:nvPr/>
        </p:nvSpPr>
        <p:spPr>
          <a:xfrm>
            <a:off x="126663" y="1104152"/>
            <a:ext cx="11527456" cy="4649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Discover the compounds have fewer off-targets and but strong on-target effects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Determine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Seek the best procedure for cross-experiments/cross-cell-systems comparison        </a:t>
            </a:r>
          </a:p>
          <a:p>
            <a:pPr marL="0" indent="0">
              <a:spcBef>
                <a:spcPts val="200"/>
              </a:spcBef>
              <a:buClr>
                <a:srgbClr val="0432FF"/>
              </a:buClr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robust and cost-efficient experimental design,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QC etc.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Font typeface="Arial" panose="020B0604020202020204" pitchFamily="34" charset="0"/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r>
              <a:rPr lang="en-US" sz="2200" dirty="0">
                <a:cs typeface="Arial"/>
              </a:rPr>
              <a:t>Sep 26, 2022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57296369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#1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114 (</a:t>
            </a: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Benchmark/competitor HTT splice modulators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current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F96F0E-BCC1-A825-5C93-02E21D6E2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457446"/>
              </p:ext>
            </p:extLst>
          </p:nvPr>
        </p:nvGraphicFramePr>
        <p:xfrm>
          <a:off x="388471" y="1653117"/>
          <a:ext cx="11419354" cy="3322591"/>
        </p:xfrm>
        <a:graphic>
          <a:graphicData uri="http://schemas.openxmlformats.org/drawingml/2006/table">
            <a:tbl>
              <a:tblPr/>
              <a:tblGrid>
                <a:gridCol w="1004773">
                  <a:extLst>
                    <a:ext uri="{9D8B030D-6E8A-4147-A177-3AD203B41FA5}">
                      <a16:colId xmlns:a16="http://schemas.microsoft.com/office/drawing/2014/main" val="3063336145"/>
                    </a:ext>
                  </a:extLst>
                </a:gridCol>
                <a:gridCol w="889475">
                  <a:extLst>
                    <a:ext uri="{9D8B030D-6E8A-4147-A177-3AD203B41FA5}">
                      <a16:colId xmlns:a16="http://schemas.microsoft.com/office/drawing/2014/main" val="359247868"/>
                    </a:ext>
                  </a:extLst>
                </a:gridCol>
                <a:gridCol w="867051">
                  <a:extLst>
                    <a:ext uri="{9D8B030D-6E8A-4147-A177-3AD203B41FA5}">
                      <a16:colId xmlns:a16="http://schemas.microsoft.com/office/drawing/2014/main" val="2726247421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409909500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1887377710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399601332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3624062358"/>
                    </a:ext>
                  </a:extLst>
                </a:gridCol>
                <a:gridCol w="926848">
                  <a:extLst>
                    <a:ext uri="{9D8B030D-6E8A-4147-A177-3AD203B41FA5}">
                      <a16:colId xmlns:a16="http://schemas.microsoft.com/office/drawing/2014/main" val="2218329636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4000456751"/>
                    </a:ext>
                  </a:extLst>
                </a:gridCol>
                <a:gridCol w="956746">
                  <a:extLst>
                    <a:ext uri="{9D8B030D-6E8A-4147-A177-3AD203B41FA5}">
                      <a16:colId xmlns:a16="http://schemas.microsoft.com/office/drawing/2014/main" val="3380518609"/>
                    </a:ext>
                  </a:extLst>
                </a:gridCol>
                <a:gridCol w="966713">
                  <a:extLst>
                    <a:ext uri="{9D8B030D-6E8A-4147-A177-3AD203B41FA5}">
                      <a16:colId xmlns:a16="http://schemas.microsoft.com/office/drawing/2014/main" val="729076000"/>
                    </a:ext>
                  </a:extLst>
                </a:gridCol>
                <a:gridCol w="1554712">
                  <a:extLst>
                    <a:ext uri="{9D8B030D-6E8A-4147-A177-3AD203B41FA5}">
                      <a16:colId xmlns:a16="http://schemas.microsoft.com/office/drawing/2014/main" val="587500307"/>
                    </a:ext>
                  </a:extLst>
                </a:gridCol>
              </a:tblGrid>
              <a:tr h="518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002365"/>
                  </a:ext>
                </a:extLst>
              </a:tr>
              <a:tr h="1895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BIO-1755497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10.75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3.023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1.12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3.72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err="1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Branaplam</a:t>
                      </a:r>
                      <a:endParaRPr lang="en-US" sz="1000" b="1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528680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7.6185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3.18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5.91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19.69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 guess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213609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BIO-2059811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65.19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004483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BIO-2135644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81.68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68.31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41991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BIO-2136770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24.59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7.32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Close PTC518 analog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69021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BIO-1949634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6200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357.55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10.38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34.60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Risdiplam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47338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BIO-2060573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5780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298.2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10.06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11.05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33.53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36.83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lead/different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496916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BIO-2070692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140.4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104.4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16.09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5600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39.89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53.64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Remix example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324063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BIO-2060884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113.8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105.9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32.51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34.94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87.87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94.43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996618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097623"/>
                  </a:ext>
                </a:extLst>
              </a:tr>
              <a:tr h="15963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007284"/>
                  </a:ext>
                </a:extLst>
              </a:tr>
              <a:tr h="15963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*Dosed correctly and used as reference across RNAseq studies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249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9843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#2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192 (11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potent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 in comparison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PTC518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other competitor compounds.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A521D6-C9AC-C5BD-CC98-95A1DD327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53863"/>
              </p:ext>
            </p:extLst>
          </p:nvPr>
        </p:nvGraphicFramePr>
        <p:xfrm>
          <a:off x="457200" y="1785937"/>
          <a:ext cx="11277599" cy="2927985"/>
        </p:xfrm>
        <a:graphic>
          <a:graphicData uri="http://schemas.openxmlformats.org/drawingml/2006/table">
            <a:tbl>
              <a:tblPr/>
              <a:tblGrid>
                <a:gridCol w="1383132">
                  <a:extLst>
                    <a:ext uri="{9D8B030D-6E8A-4147-A177-3AD203B41FA5}">
                      <a16:colId xmlns:a16="http://schemas.microsoft.com/office/drawing/2014/main" val="3260472234"/>
                    </a:ext>
                  </a:extLst>
                </a:gridCol>
                <a:gridCol w="1103968">
                  <a:extLst>
                    <a:ext uri="{9D8B030D-6E8A-4147-A177-3AD203B41FA5}">
                      <a16:colId xmlns:a16="http://schemas.microsoft.com/office/drawing/2014/main" val="608131466"/>
                    </a:ext>
                  </a:extLst>
                </a:gridCol>
                <a:gridCol w="1535403">
                  <a:extLst>
                    <a:ext uri="{9D8B030D-6E8A-4147-A177-3AD203B41FA5}">
                      <a16:colId xmlns:a16="http://schemas.microsoft.com/office/drawing/2014/main" val="2833260983"/>
                    </a:ext>
                  </a:extLst>
                </a:gridCol>
                <a:gridCol w="1246722">
                  <a:extLst>
                    <a:ext uri="{9D8B030D-6E8A-4147-A177-3AD203B41FA5}">
                      <a16:colId xmlns:a16="http://schemas.microsoft.com/office/drawing/2014/main" val="2954554270"/>
                    </a:ext>
                  </a:extLst>
                </a:gridCol>
                <a:gridCol w="1018315">
                  <a:extLst>
                    <a:ext uri="{9D8B030D-6E8A-4147-A177-3AD203B41FA5}">
                      <a16:colId xmlns:a16="http://schemas.microsoft.com/office/drawing/2014/main" val="2662422452"/>
                    </a:ext>
                  </a:extLst>
                </a:gridCol>
                <a:gridCol w="942179">
                  <a:extLst>
                    <a:ext uri="{9D8B030D-6E8A-4147-A177-3AD203B41FA5}">
                      <a16:colId xmlns:a16="http://schemas.microsoft.com/office/drawing/2014/main" val="1223702174"/>
                    </a:ext>
                  </a:extLst>
                </a:gridCol>
                <a:gridCol w="964385">
                  <a:extLst>
                    <a:ext uri="{9D8B030D-6E8A-4147-A177-3AD203B41FA5}">
                      <a16:colId xmlns:a16="http://schemas.microsoft.com/office/drawing/2014/main" val="1428065285"/>
                    </a:ext>
                  </a:extLst>
                </a:gridCol>
                <a:gridCol w="951696">
                  <a:extLst>
                    <a:ext uri="{9D8B030D-6E8A-4147-A177-3AD203B41FA5}">
                      <a16:colId xmlns:a16="http://schemas.microsoft.com/office/drawing/2014/main" val="1107402157"/>
                    </a:ext>
                  </a:extLst>
                </a:gridCol>
                <a:gridCol w="2131799">
                  <a:extLst>
                    <a:ext uri="{9D8B030D-6E8A-4147-A177-3AD203B41FA5}">
                      <a16:colId xmlns:a16="http://schemas.microsoft.com/office/drawing/2014/main" val="2552154908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0867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REFERENCE, ~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9739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BIO-2175420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14.50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great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KPuu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imidazopyridine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633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BIO-2139701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38.3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19.95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imidazopyridine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932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BIO-2176866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91.7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70.41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8.83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benzimidazole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2073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17103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30.86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4993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113.90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4905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BIO-2186960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16.77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6640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BIO-2186527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36.4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2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BIO-2174748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22.08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oxazole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4789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BIO-2184741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BENCHMARK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Remix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cpd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6291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87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58730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Structures of Some SM Splicing Enhancers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D3355B7-CDF0-8280-B1EA-35938AABB3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632194"/>
              </p:ext>
            </p:extLst>
          </p:nvPr>
        </p:nvGraphicFramePr>
        <p:xfrm>
          <a:off x="1940297" y="4025679"/>
          <a:ext cx="6979533" cy="2067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004865" imgH="2965246" progId="ChemDraw.Document.6.0">
                  <p:embed/>
                </p:oleObj>
              </mc:Choice>
              <mc:Fallback>
                <p:oleObj name="CS ChemDraw Drawing" r:id="rId6" imgW="10004865" imgH="2965246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D3355B7-CDF0-8280-B1EA-35938AABB3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40297" y="4025679"/>
                        <a:ext cx="6979533" cy="2067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380893-B9CD-2CD5-7887-8E980358A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21481"/>
              </p:ext>
            </p:extLst>
          </p:nvPr>
        </p:nvGraphicFramePr>
        <p:xfrm>
          <a:off x="1926825" y="948238"/>
          <a:ext cx="7006478" cy="248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446884" imgH="3340038" progId="ChemDraw.Document.6.0">
                  <p:embed/>
                </p:oleObj>
              </mc:Choice>
              <mc:Fallback>
                <p:oleObj name="CS ChemDraw Drawing" r:id="rId8" imgW="9446884" imgH="334003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7380893-B9CD-2CD5-7887-8E980358A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26825" y="948238"/>
                        <a:ext cx="7006478" cy="248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836A944-F5F8-AF7B-6F9D-0830F356B38C}"/>
              </a:ext>
            </a:extLst>
          </p:cNvPr>
          <p:cNvSpPr/>
          <p:nvPr/>
        </p:nvSpPr>
        <p:spPr>
          <a:xfrm>
            <a:off x="2293897" y="1901152"/>
            <a:ext cx="858645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6196E4-3CBF-B563-06C7-87B030850649}"/>
              </a:ext>
            </a:extLst>
          </p:cNvPr>
          <p:cNvSpPr/>
          <p:nvPr/>
        </p:nvSpPr>
        <p:spPr>
          <a:xfrm>
            <a:off x="7632974" y="1901152"/>
            <a:ext cx="926362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475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On-Targets and Off-Targets sequences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5CDE8-B723-3491-E29C-567DAC657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52742"/>
              </p:ext>
            </p:extLst>
          </p:nvPr>
        </p:nvGraphicFramePr>
        <p:xfrm>
          <a:off x="360426" y="2137206"/>
          <a:ext cx="5652185" cy="2634740"/>
        </p:xfrm>
        <a:graphic>
          <a:graphicData uri="http://schemas.openxmlformats.org/drawingml/2006/table">
            <a:tbl>
              <a:tblPr/>
              <a:tblGrid>
                <a:gridCol w="2163978">
                  <a:extLst>
                    <a:ext uri="{9D8B030D-6E8A-4147-A177-3AD203B41FA5}">
                      <a16:colId xmlns:a16="http://schemas.microsoft.com/office/drawing/2014/main" val="2344135560"/>
                    </a:ext>
                  </a:extLst>
                </a:gridCol>
                <a:gridCol w="3488207">
                  <a:extLst>
                    <a:ext uri="{9D8B030D-6E8A-4147-A177-3AD203B41FA5}">
                      <a16:colId xmlns:a16="http://schemas.microsoft.com/office/drawing/2014/main" val="3183120372"/>
                    </a:ext>
                  </a:extLst>
                </a:gridCol>
              </a:tblGrid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Doner Splice Site Consensus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238948"/>
                  </a:ext>
                </a:extLst>
              </a:tr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AG|GTRAG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386942"/>
                  </a:ext>
                </a:extLst>
              </a:tr>
              <a:tr h="2533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Names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Risdiplam Consensus Binding sequence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91469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HTT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                 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|GTTAG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00158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APLP2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6958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FOXM1-inside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96984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FOXM1-border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CA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0263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SLC25A17-inside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52401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SLC25A17-border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AG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TAA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39242"/>
                  </a:ext>
                </a:extLst>
              </a:tr>
            </a:tbl>
          </a:graphicData>
        </a:graphic>
      </p:graphicFrame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A43935-0D5A-508D-4BDC-D4DFC5107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65" y="1738622"/>
            <a:ext cx="6209786" cy="3558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A76D2-4BC5-DD86-3C37-C64C4DE05F62}"/>
              </a:ext>
            </a:extLst>
          </p:cNvPr>
          <p:cNvSpPr txBox="1"/>
          <p:nvPr/>
        </p:nvSpPr>
        <p:spPr>
          <a:xfrm>
            <a:off x="360426" y="5571123"/>
            <a:ext cx="4175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</a:t>
            </a:r>
          </a:p>
          <a:p>
            <a:r>
              <a:rPr lang="en-US" sz="1200" dirty="0" err="1"/>
              <a:t>Ratni</a:t>
            </a:r>
            <a:r>
              <a:rPr lang="en-US" sz="1200" dirty="0"/>
              <a:t> Roche review, </a:t>
            </a:r>
            <a:r>
              <a:rPr lang="en-US" sz="1200" i="1" dirty="0"/>
              <a:t>Progress Medicinal Chem V58, 2019</a:t>
            </a:r>
            <a:r>
              <a:rPr lang="en-US" sz="1200" dirty="0"/>
              <a:t> </a:t>
            </a:r>
          </a:p>
          <a:p>
            <a:r>
              <a:rPr lang="en-US" sz="1200" dirty="0"/>
              <a:t>Anuradha Bhattacharyya </a:t>
            </a:r>
            <a:r>
              <a:rPr lang="en-US" sz="1200" i="1" dirty="0"/>
              <a:t>et. Al. Nature Comm. 2021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2042284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(1</a:t>
            </a:r>
            <a:r>
              <a:rPr lang="en-US" sz="1600" baseline="30000" dirty="0">
                <a:solidFill>
                  <a:schemeClr val="accent5"/>
                </a:solidFill>
              </a:rPr>
              <a:t>st</a:t>
            </a:r>
            <a:r>
              <a:rPr lang="en-US" sz="1600" dirty="0">
                <a:solidFill>
                  <a:schemeClr val="accent5"/>
                </a:solidFill>
              </a:rPr>
              <a:t> exp)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3056A-5E74-6747-92B1-3DF6D268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93" y="1198983"/>
            <a:ext cx="5842347" cy="452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F3A94-CF2E-684A-953C-87E59C8C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" y="1152746"/>
            <a:ext cx="5594287" cy="45257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53F5F5D-0737-8E04-1B54-87D405C9922A}"/>
              </a:ext>
            </a:extLst>
          </p:cNvPr>
          <p:cNvSpPr/>
          <p:nvPr/>
        </p:nvSpPr>
        <p:spPr>
          <a:xfrm>
            <a:off x="1300480" y="2956560"/>
            <a:ext cx="558800" cy="56896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F240E-E810-135E-E309-9625796CD542}"/>
              </a:ext>
            </a:extLst>
          </p:cNvPr>
          <p:cNvSpPr/>
          <p:nvPr/>
        </p:nvSpPr>
        <p:spPr>
          <a:xfrm>
            <a:off x="7355666" y="4958080"/>
            <a:ext cx="3840654" cy="406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00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430AD-AC38-B1CA-870F-E1713DAE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79" y="1106508"/>
            <a:ext cx="5315051" cy="452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23CB-6A7A-A4DD-2C6A-B8F9F4E50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6" y="1106508"/>
            <a:ext cx="5442641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9342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low-quality samples)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97A2-8E61-AE36-F8AC-2708435E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2" y="1025409"/>
            <a:ext cx="5551310" cy="4596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5EA49-E689-192A-A1D9-954F5E61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19" y="1025409"/>
            <a:ext cx="5108703" cy="46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59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B9D788-7FE0-F865-1606-182FF7798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FD8E3F-1601-0AB7-1061-0F562A84B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3" y="1587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1261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R4)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AE88-D027-3A7F-9620-253C53A3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4" y="1152746"/>
            <a:ext cx="5916202" cy="419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5804-5724-3261-8881-2B83F019C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75" y="1198983"/>
            <a:ext cx="5850927" cy="41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924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MultiQC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10540-D3EE-949D-08AC-9226660C41CC}"/>
              </a:ext>
            </a:extLst>
          </p:cNvPr>
          <p:cNvSpPr txBox="1"/>
          <p:nvPr/>
        </p:nvSpPr>
        <p:spPr>
          <a:xfrm>
            <a:off x="341745" y="5815696"/>
            <a:ext cx="7379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/Users/zgao1/Documents/RNAseq/TST11955_BACK/QC/MultiQC Report_TST11955.html </a:t>
            </a:r>
            <a:endParaRPr lang="en-US" dirty="0"/>
          </a:p>
        </p:txBody>
      </p:sp>
      <p:pic>
        <p:nvPicPr>
          <p:cNvPr id="4" name="Picture 3" descr="Chart, bar chart, surface chart&#10;&#10;Description automatically generated">
            <a:extLst>
              <a:ext uri="{FF2B5EF4-FFF2-40B4-BE49-F238E27FC236}">
                <a16:creationId xmlns:a16="http://schemas.microsoft.com/office/drawing/2014/main" id="{52E9EE64-1AB0-123F-9D9A-71F320691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51" y="1257335"/>
            <a:ext cx="5382087" cy="4558361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C8CB2CFF-0EDB-BD09-90F3-C5FF36F98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362" y="1257334"/>
            <a:ext cx="3010187" cy="5198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84370-33E7-5E8A-B5D0-979A2F72AA04}"/>
              </a:ext>
            </a:extLst>
          </p:cNvPr>
          <p:cNvSpPr txBox="1"/>
          <p:nvPr/>
        </p:nvSpPr>
        <p:spPr>
          <a:xfrm>
            <a:off x="2364510" y="835943"/>
            <a:ext cx="1403013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Total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FE499-DE20-A1A9-8C50-7F6F2608BE20}"/>
              </a:ext>
            </a:extLst>
          </p:cNvPr>
          <p:cNvSpPr txBox="1"/>
          <p:nvPr/>
        </p:nvSpPr>
        <p:spPr>
          <a:xfrm>
            <a:off x="8109679" y="835943"/>
            <a:ext cx="3412794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432FF"/>
                </a:solidFill>
                <a:effectLst/>
                <a:latin typeface="Helvetica Neue" panose="02000503000000020004" pitchFamily="2" charset="0"/>
              </a:rPr>
              <a:t>Overrepresented Sequences %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33117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3378427-5495-189A-9DC9-20819C7C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69" y="1296307"/>
            <a:ext cx="4546013" cy="4870938"/>
          </a:xfrm>
          <a:prstGeom prst="rect">
            <a:avLst/>
          </a:prstGeom>
        </p:spPr>
      </p:pic>
      <p:pic>
        <p:nvPicPr>
          <p:cNvPr id="6" name="Picture 5" descr="A picture containing text, stationary, screenshot&#10;&#10;Description automatically generated">
            <a:extLst>
              <a:ext uri="{FF2B5EF4-FFF2-40B4-BE49-F238E27FC236}">
                <a16:creationId xmlns:a16="http://schemas.microsoft.com/office/drawing/2014/main" id="{903ADF9F-B7C0-1976-0737-C11D84E39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7" y="1346905"/>
            <a:ext cx="4452419" cy="482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557C5-450C-83AE-A293-643C0EF36ECA}"/>
              </a:ext>
            </a:extLst>
          </p:cNvPr>
          <p:cNvSpPr/>
          <p:nvPr/>
        </p:nvSpPr>
        <p:spPr>
          <a:xfrm>
            <a:off x="1747158" y="1747158"/>
            <a:ext cx="1545772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0067A8-01B5-12DF-9C2A-EB37C66F2A8C}"/>
              </a:ext>
            </a:extLst>
          </p:cNvPr>
          <p:cNvSpPr/>
          <p:nvPr/>
        </p:nvSpPr>
        <p:spPr>
          <a:xfrm>
            <a:off x="3875315" y="1741716"/>
            <a:ext cx="1028699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64C412-3408-F51F-2D77-3BAA52456384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 (4 vs 3 Repeats)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D697E35-F3E5-CA59-62F7-C19FE207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4" y="1003396"/>
            <a:ext cx="4631069" cy="499464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7852B4E-9E9F-D2FB-922F-2009808E4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8" b="70854"/>
          <a:stretch/>
        </p:blipFill>
        <p:spPr>
          <a:xfrm>
            <a:off x="6287982" y="852437"/>
            <a:ext cx="4661464" cy="8065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94C23B-4D18-8E4E-3EA5-409C95F5A316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1</a:t>
            </a:r>
            <a:r>
              <a:rPr lang="en-US" b="0" baseline="30000" dirty="0">
                <a:solidFill>
                  <a:schemeClr val="bg1"/>
                </a:solidFill>
              </a:rPr>
              <a:t>st</a:t>
            </a:r>
            <a:r>
              <a:rPr lang="en-US" b="0" dirty="0">
                <a:solidFill>
                  <a:schemeClr val="bg1"/>
                </a:solidFill>
              </a:rPr>
              <a:t> and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9A3391C-2375-851F-5288-CD6D3F61A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4" t="76103" r="1"/>
          <a:stretch/>
        </p:blipFill>
        <p:spPr>
          <a:xfrm>
            <a:off x="6272786" y="4804490"/>
            <a:ext cx="4691857" cy="119354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4E8A352-7B52-591C-D897-8B8FBF3D9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57" b="40052"/>
          <a:stretch/>
        </p:blipFill>
        <p:spPr>
          <a:xfrm>
            <a:off x="6333577" y="4042188"/>
            <a:ext cx="4631068" cy="69381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B422B17-EEB0-D1AE-5B64-255489F5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" t="59807" r="110" b="24044"/>
          <a:stretch/>
        </p:blipFill>
        <p:spPr>
          <a:xfrm>
            <a:off x="6303182" y="3215306"/>
            <a:ext cx="4661464" cy="80655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1BF1876-E2EA-F9EE-CFC8-1CFFEA898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b="85218"/>
          <a:stretch/>
        </p:blipFill>
        <p:spPr>
          <a:xfrm>
            <a:off x="6333577" y="1797151"/>
            <a:ext cx="4631070" cy="73832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CF6FCA9-0167-8D45-2A49-2602987DD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1" b="54195"/>
          <a:stretch/>
        </p:blipFill>
        <p:spPr>
          <a:xfrm>
            <a:off x="6303182" y="2476979"/>
            <a:ext cx="4661464" cy="8510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048CAD-61E0-AE14-6958-BB045817B40A}"/>
              </a:ext>
            </a:extLst>
          </p:cNvPr>
          <p:cNvSpPr/>
          <p:nvPr/>
        </p:nvSpPr>
        <p:spPr>
          <a:xfrm>
            <a:off x="283029" y="920295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BD8687-C9E2-CFD8-4162-FFB6C81F5AE4}"/>
              </a:ext>
            </a:extLst>
          </p:cNvPr>
          <p:cNvSpPr/>
          <p:nvPr/>
        </p:nvSpPr>
        <p:spPr>
          <a:xfrm>
            <a:off x="283028" y="1730139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6CB9F-11D8-8166-BDFB-F1FFA1148993}"/>
              </a:ext>
            </a:extLst>
          </p:cNvPr>
          <p:cNvSpPr/>
          <p:nvPr/>
        </p:nvSpPr>
        <p:spPr>
          <a:xfrm>
            <a:off x="303989" y="3271201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80A304-1DF4-5773-1D1F-E3A2F7F3FEC4}"/>
              </a:ext>
            </a:extLst>
          </p:cNvPr>
          <p:cNvSpPr/>
          <p:nvPr/>
        </p:nvSpPr>
        <p:spPr>
          <a:xfrm>
            <a:off x="303989" y="4077758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2FE8-6F6B-5977-0FF2-00279462FFD7}"/>
              </a:ext>
            </a:extLst>
          </p:cNvPr>
          <p:cNvSpPr txBox="1"/>
          <p:nvPr/>
        </p:nvSpPr>
        <p:spPr>
          <a:xfrm>
            <a:off x="55244" y="94227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6070C2-D2C4-14F9-9698-1B5C72EC6AB4}"/>
              </a:ext>
            </a:extLst>
          </p:cNvPr>
          <p:cNvSpPr txBox="1"/>
          <p:nvPr/>
        </p:nvSpPr>
        <p:spPr>
          <a:xfrm>
            <a:off x="55244" y="176469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97EA6-4A96-9A54-1CF8-E0613CB5CA9F}"/>
              </a:ext>
            </a:extLst>
          </p:cNvPr>
          <p:cNvSpPr txBox="1"/>
          <p:nvPr/>
        </p:nvSpPr>
        <p:spPr>
          <a:xfrm>
            <a:off x="55244" y="3301462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1256DD-8BCA-D9BB-C62D-7183F547AAC2}"/>
              </a:ext>
            </a:extLst>
          </p:cNvPr>
          <p:cNvSpPr txBox="1"/>
          <p:nvPr/>
        </p:nvSpPr>
        <p:spPr>
          <a:xfrm>
            <a:off x="54998" y="4136424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338346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7762930-BC9E-30F1-F50F-EDDE375D4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41" y="1122647"/>
            <a:ext cx="2931407" cy="2995782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FE9ED7E-A986-467F-2651-D589A7E45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" b="13592"/>
          <a:stretch/>
        </p:blipFill>
        <p:spPr>
          <a:xfrm>
            <a:off x="6825342" y="3739244"/>
            <a:ext cx="5366657" cy="2710543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AC19FD33-4BB7-0D84-B7CF-FC3B1FB77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74" y="1122647"/>
            <a:ext cx="5366657" cy="307484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2968F8F-F9C8-67A5-0F05-140AA938A5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1"/>
          <a:stretch/>
        </p:blipFill>
        <p:spPr>
          <a:xfrm>
            <a:off x="1387626" y="3739244"/>
            <a:ext cx="4387245" cy="26234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F5F37D-060F-37D6-1286-73D31A966A0A}"/>
              </a:ext>
            </a:extLst>
          </p:cNvPr>
          <p:cNvSpPr txBox="1"/>
          <p:nvPr/>
        </p:nvSpPr>
        <p:spPr>
          <a:xfrm>
            <a:off x="326571" y="1311729"/>
            <a:ext cx="1023037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B5FD-9F78-D101-CF9E-056B94A58C1D}"/>
              </a:ext>
            </a:extLst>
          </p:cNvPr>
          <p:cNvSpPr txBox="1"/>
          <p:nvPr/>
        </p:nvSpPr>
        <p:spPr>
          <a:xfrm>
            <a:off x="326570" y="3933763"/>
            <a:ext cx="113845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009F6-40DE-163E-0C57-AD64F54F03C0}"/>
              </a:ext>
            </a:extLst>
          </p:cNvPr>
          <p:cNvSpPr txBox="1"/>
          <p:nvPr/>
        </p:nvSpPr>
        <p:spPr>
          <a:xfrm>
            <a:off x="6537955" y="1311729"/>
            <a:ext cx="1072730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87CC6-B65A-D172-B40C-5137DB3F5414}"/>
              </a:ext>
            </a:extLst>
          </p:cNvPr>
          <p:cNvSpPr txBox="1"/>
          <p:nvPr/>
        </p:nvSpPr>
        <p:spPr>
          <a:xfrm>
            <a:off x="6537955" y="3928326"/>
            <a:ext cx="1188146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E8A731-30DD-3ABA-BAA5-8E52C35DDCB8}"/>
              </a:ext>
            </a:extLst>
          </p:cNvPr>
          <p:cNvCxnSpPr>
            <a:cxnSpLocks/>
          </p:cNvCxnSpPr>
          <p:nvPr/>
        </p:nvCxnSpPr>
        <p:spPr>
          <a:xfrm flipV="1">
            <a:off x="5557157" y="2873829"/>
            <a:ext cx="0" cy="299431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BD471E-7413-B42D-5F6B-FC3DC6B6177E}"/>
              </a:ext>
            </a:extLst>
          </p:cNvPr>
          <p:cNvCxnSpPr>
            <a:cxnSpLocks/>
          </p:cNvCxnSpPr>
          <p:nvPr/>
        </p:nvCxnSpPr>
        <p:spPr>
          <a:xfrm flipV="1">
            <a:off x="10624830" y="2914095"/>
            <a:ext cx="0" cy="307501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0C55BEE-EDCE-E3D0-AC2B-855F6A7CAA36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 (3x)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715145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80E7E69-24E2-715F-1358-BA0367E07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3" y="1344604"/>
            <a:ext cx="11282175" cy="4851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773793-2E6A-B3B8-A6D2-960E5B607C1A}"/>
              </a:ext>
            </a:extLst>
          </p:cNvPr>
          <p:cNvSpPr/>
          <p:nvPr/>
        </p:nvSpPr>
        <p:spPr>
          <a:xfrm>
            <a:off x="3336471" y="1285173"/>
            <a:ext cx="1518557" cy="3774842"/>
          </a:xfrm>
          <a:prstGeom prst="rect">
            <a:avLst/>
          </a:prstGeom>
          <a:noFill/>
          <a:ln w="1905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A9BFD-A2A9-8603-E0C6-82087697F6D9}"/>
              </a:ext>
            </a:extLst>
          </p:cNvPr>
          <p:cNvSpPr/>
          <p:nvPr/>
        </p:nvSpPr>
        <p:spPr>
          <a:xfrm>
            <a:off x="1861456" y="1285173"/>
            <a:ext cx="1475015" cy="49802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0822DD-F1D0-B97F-C707-F6C4742E85F4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details DSG induced by compounds (3x &amp; 10x)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63578-EC95-1E41-8208-BF82E9A5A5CB}"/>
              </a:ext>
            </a:extLst>
          </p:cNvPr>
          <p:cNvSpPr txBox="1"/>
          <p:nvPr/>
        </p:nvSpPr>
        <p:spPr>
          <a:xfrm>
            <a:off x="1105973" y="861571"/>
            <a:ext cx="49936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6152 1st iPSC &amp; NGN2 and 2nd iPSC &amp; NGN2</a:t>
            </a:r>
          </a:p>
        </p:txBody>
      </p:sp>
    </p:spTree>
    <p:extLst>
      <p:ext uri="{BB962C8B-B14F-4D97-AF65-F5344CB8AC3E}">
        <p14:creationId xmlns:p14="http://schemas.microsoft.com/office/powerpoint/2010/main" val="269297974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DSG Induced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by 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FEEFBB-CAC1-5EEB-B871-6CABC1201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909956"/>
              </p:ext>
            </p:extLst>
          </p:nvPr>
        </p:nvGraphicFramePr>
        <p:xfrm>
          <a:off x="9832066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6" imgW="965200" imgH="609600" progId="Excel.Sheet.12">
                  <p:embed/>
                </p:oleObj>
              </mc:Choice>
              <mc:Fallback>
                <p:oleObj name="Worksheet" showAsIcon="1" r:id="rId6" imgW="965200" imgH="60960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CFEEFBB-CAC1-5EEB-B871-6CABC12010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32066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7A744C4-41FA-3298-9BD7-8E9AA162B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7807"/>
              </p:ext>
            </p:extLst>
          </p:nvPr>
        </p:nvGraphicFramePr>
        <p:xfrm>
          <a:off x="1088342" y="823233"/>
          <a:ext cx="836499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28092400" imgH="34366200" progId="Excel.Sheet.12">
                  <p:embed/>
                </p:oleObj>
              </mc:Choice>
              <mc:Fallback>
                <p:oleObj name="Worksheet" r:id="rId8" imgW="28092400" imgH="34366200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7A744C4-41FA-3298-9BD7-8E9AA162BA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8342" y="823233"/>
                        <a:ext cx="836499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F0513F2-3793-8396-C53E-96F78D6012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90329"/>
              </p:ext>
            </p:extLst>
          </p:nvPr>
        </p:nvGraphicFramePr>
        <p:xfrm>
          <a:off x="10985500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0" imgW="965200" imgH="609600" progId="Excel.Sheet.12">
                  <p:embed/>
                </p:oleObj>
              </mc:Choice>
              <mc:Fallback>
                <p:oleObj name="Worksheet" showAsIcon="1" r:id="rId10" imgW="965200" imgH="609600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F0513F2-3793-8396-C53E-96F78D6012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85500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008483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Clustering of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DFEFA-DF1B-C623-79A2-1018123F3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15" y="989748"/>
            <a:ext cx="2876621" cy="5239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78404-D749-105A-5D9D-3AB2B143E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9" y="989748"/>
            <a:ext cx="2809801" cy="4878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9B548-EDE9-51AA-9FBD-E237E0539B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99" y="989748"/>
            <a:ext cx="2741739" cy="496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F95776-4E18-77A4-8C60-44E73D9923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432" y="989748"/>
            <a:ext cx="2778442" cy="52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1327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Exp.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1230061" y="297021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iPSC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D4EA0-35EB-42FE-0A39-9591C625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83" y="550088"/>
            <a:ext cx="2458045" cy="2458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75B8-30F2-BDA3-BD94-4591A3B46E18}"/>
              </a:ext>
            </a:extLst>
          </p:cNvPr>
          <p:cNvSpPr txBox="1"/>
          <p:nvPr/>
        </p:nvSpPr>
        <p:spPr>
          <a:xfrm>
            <a:off x="1275065" y="577745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NGN2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C5F3C-A74C-C08F-AF84-4C793EDE23AF}"/>
              </a:ext>
            </a:extLst>
          </p:cNvPr>
          <p:cNvSpPr txBox="1"/>
          <p:nvPr/>
        </p:nvSpPr>
        <p:spPr>
          <a:xfrm>
            <a:off x="682822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iPSC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A807B-3F09-6079-2B9B-E029A959A591}"/>
              </a:ext>
            </a:extLst>
          </p:cNvPr>
          <p:cNvSpPr txBox="1"/>
          <p:nvPr/>
        </p:nvSpPr>
        <p:spPr>
          <a:xfrm>
            <a:off x="6928343" y="589436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NGN2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207A1D-66B2-F901-4161-D61E0769A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951" y="415402"/>
            <a:ext cx="2394068" cy="23940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348393-1D1B-3942-7E87-339BF76BD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44" y="3284736"/>
            <a:ext cx="2458044" cy="24580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8F5BFA-1AE5-506C-F4C7-98ECA4A8A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29" y="3500294"/>
            <a:ext cx="2549718" cy="2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0522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331502" y="289909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EF07C8-F75D-44D7-17C2-F94B6EDDC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94" y="546822"/>
            <a:ext cx="5075063" cy="558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98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952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56BB9158-17C5-7460-A1BB-29939F6DC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60" y="2150076"/>
            <a:ext cx="7140832" cy="29146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40FD12D-B53B-EF37-05BF-6237250E981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Count of Risdiplam induced </a:t>
            </a: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OT in iPSC-MNs with current setting</a:t>
            </a:r>
          </a:p>
        </p:txBody>
      </p:sp>
    </p:spTree>
    <p:extLst>
      <p:ext uri="{BB962C8B-B14F-4D97-AF65-F5344CB8AC3E}">
        <p14:creationId xmlns:p14="http://schemas.microsoft.com/office/powerpoint/2010/main" val="61558540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6776735" y="2986730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iPSC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91B5-FA23-FDDF-AE0C-CE846931C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4" y="546822"/>
            <a:ext cx="5134000" cy="56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7835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B4DC7-9A78-97BC-F6C7-1890FD968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32" y="546822"/>
            <a:ext cx="5326695" cy="5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2409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2B7C1-3FCA-0071-6BDE-8E0ED40BD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3" y="680720"/>
            <a:ext cx="6025243" cy="51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456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-13607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Conclusion and Next Steps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3DF5CE8-E35C-86FE-36E0-267767F55458}"/>
              </a:ext>
            </a:extLst>
          </p:cNvPr>
          <p:cNvSpPr txBox="1">
            <a:spLocks/>
          </p:cNvSpPr>
          <p:nvPr/>
        </p:nvSpPr>
        <p:spPr>
          <a:xfrm>
            <a:off x="248204" y="974521"/>
            <a:ext cx="11482951" cy="266774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Ranked the compounds have fewer off-targets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Showed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  <a:endParaRPr lang="en-US" sz="22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3205B-A9CB-075D-83BD-63928EF3AB15}"/>
              </a:ext>
            </a:extLst>
          </p:cNvPr>
          <p:cNvSpPr txBox="1"/>
          <p:nvPr/>
        </p:nvSpPr>
        <p:spPr>
          <a:xfrm>
            <a:off x="248204" y="4311872"/>
            <a:ext cx="6096000" cy="157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  <a:p>
            <a:pPr>
              <a:spcBef>
                <a:spcPts val="200"/>
              </a:spcBef>
              <a:buClr>
                <a:srgbClr val="0432FF"/>
              </a:buClr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Preclinical Safety Assessment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RASLseq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primer design for cost-efficient screen</a:t>
            </a:r>
          </a:p>
        </p:txBody>
      </p:sp>
    </p:spTree>
    <p:extLst>
      <p:ext uri="{BB962C8B-B14F-4D97-AF65-F5344CB8AC3E}">
        <p14:creationId xmlns:p14="http://schemas.microsoft.com/office/powerpoint/2010/main" val="1048654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A picture containing circle, diagram, sketch, drawing&#10;&#10;Description automatically generated">
            <a:extLst>
              <a:ext uri="{FF2B5EF4-FFF2-40B4-BE49-F238E27FC236}">
                <a16:creationId xmlns:a16="http://schemas.microsoft.com/office/drawing/2014/main" id="{5C315EA8-2C1F-AF20-6875-BC6F90BC0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5310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F49ED-EAF7-F2EB-EB55-8B4B2761484D}"/>
              </a:ext>
            </a:extLst>
          </p:cNvPr>
          <p:cNvSpPr txBox="1"/>
          <p:nvPr/>
        </p:nvSpPr>
        <p:spPr>
          <a:xfrm>
            <a:off x="834501" y="1482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everyone!</a:t>
            </a:r>
          </a:p>
        </p:txBody>
      </p:sp>
    </p:spTree>
    <p:extLst>
      <p:ext uri="{BB962C8B-B14F-4D97-AF65-F5344CB8AC3E}">
        <p14:creationId xmlns:p14="http://schemas.microsoft.com/office/powerpoint/2010/main" val="2888273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A picture containing circle, diagram, sketch, drawing&#10;&#10;Description automatically generated">
            <a:extLst>
              <a:ext uri="{FF2B5EF4-FFF2-40B4-BE49-F238E27FC236}">
                <a16:creationId xmlns:a16="http://schemas.microsoft.com/office/drawing/2014/main" id="{E6D27CD7-413A-8993-D4D0-6718F8981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67480"/>
            <a:ext cx="4804719" cy="480471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DF8B4E8-D175-FB84-6B07-C06264004D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Overlap of Risdiplam induced </a:t>
            </a: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OT in iPSC-MNs </a:t>
            </a:r>
          </a:p>
        </p:txBody>
      </p:sp>
    </p:spTree>
    <p:extLst>
      <p:ext uri="{BB962C8B-B14F-4D97-AF65-F5344CB8AC3E}">
        <p14:creationId xmlns:p14="http://schemas.microsoft.com/office/powerpoint/2010/main" val="22605191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A picture containing circle, diagram, sketch, drawing&#10;&#10;Description automatically generated">
            <a:extLst>
              <a:ext uri="{FF2B5EF4-FFF2-40B4-BE49-F238E27FC236}">
                <a16:creationId xmlns:a16="http://schemas.microsoft.com/office/drawing/2014/main" id="{E6D27CD7-413A-8993-D4D0-6718F8981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97" y="1408669"/>
            <a:ext cx="4804719" cy="480471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DF8B4E8-D175-FB84-6B07-C06264004D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Overlap of Risdiplam induced </a:t>
            </a: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OT in iPSC-MNs 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4F4AA4-065B-86E9-FC5D-5ED9E1D03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497" y="783884"/>
            <a:ext cx="3489323" cy="576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4864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F8B4E8-D175-FB84-6B07-C06264004D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Overlap of PTC518/</a:t>
            </a:r>
            <a:r>
              <a:rPr lang="en-US" dirty="0" err="1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Branaplam</a:t>
            </a: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 in NGN2 cells and Risdiplam </a:t>
            </a: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in iPSC-MNs  </a:t>
            </a:r>
          </a:p>
        </p:txBody>
      </p:sp>
      <p:pic>
        <p:nvPicPr>
          <p:cNvPr id="5" name="Picture 4" descr="A picture containing circle, diagram, sketch, drawing&#10;&#10;Description automatically generated">
            <a:extLst>
              <a:ext uri="{FF2B5EF4-FFF2-40B4-BE49-F238E27FC236}">
                <a16:creationId xmlns:a16="http://schemas.microsoft.com/office/drawing/2014/main" id="{4C5C2A72-9952-FDC7-CA89-D949DCD02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36" y="914400"/>
            <a:ext cx="5158946" cy="515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1821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F8B4E8-D175-FB84-6B07-C06264004D3F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204885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Overlap of PTC518/</a:t>
            </a:r>
            <a:r>
              <a:rPr lang="en-US" dirty="0" err="1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Branaplam</a:t>
            </a:r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 in NGN2 cells and Risdiplam </a:t>
            </a: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in iPSC-MNs  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7D7B37A-018E-9DF4-050B-476624C95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192" y="0"/>
            <a:ext cx="33610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6995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291407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5638166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fYoo3JWFNOgPMWDCrswd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Multiline xmlns="4e4709c9-87d6-402e-95df-b29df3fed05a" xsi:nil="true"/>
    <lcf76f155ced4ddcb4097134ff3c332f xmlns="4e4709c9-87d6-402e-95df-b29df3fed05a">
      <Terms xmlns="http://schemas.microsoft.com/office/infopath/2007/PartnerControls"/>
    </lcf76f155ced4ddcb4097134ff3c332f>
    <TaxCatchAll xmlns="137a3160-e39e-49ab-b94b-b867a58e355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911351E59E2D41B5F48397CF19BE0B" ma:contentTypeVersion="28" ma:contentTypeDescription="Create a new document." ma:contentTypeScope="" ma:versionID="4fe18916558ffc364c946f55d62e9c93">
  <xsd:schema xmlns:xsd="http://www.w3.org/2001/XMLSchema" xmlns:xs="http://www.w3.org/2001/XMLSchema" xmlns:p="http://schemas.microsoft.com/office/2006/metadata/properties" xmlns:ns2="4e4709c9-87d6-402e-95df-b29df3fed05a" xmlns:ns3="http://schemas.microsoft.com/sharepoint/v4" xmlns:ns4="137a3160-e39e-49ab-b94b-b867a58e3559" targetNamespace="http://schemas.microsoft.com/office/2006/metadata/properties" ma:root="true" ma:fieldsID="ffb3a5b69b384962de402e6ae0a06012" ns2:_="" ns3:_="" ns4:_="">
    <xsd:import namespace="4e4709c9-87d6-402e-95df-b29df3fed05a"/>
    <xsd:import namespace="http://schemas.microsoft.com/sharepoint/v4"/>
    <xsd:import namespace="137a3160-e39e-49ab-b94b-b867a58e3559"/>
    <xsd:element name="properties">
      <xsd:complexType>
        <xsd:sequence>
          <xsd:element name="documentManagement">
            <xsd:complexType>
              <xsd:all>
                <xsd:element ref="ns2:Multiline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IconOverlay" minOccurs="0"/>
                <xsd:element ref="ns4:SharedWithUsers" minOccurs="0"/>
                <xsd:element ref="ns4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4709c9-87d6-402e-95df-b29df3fed05a" elementFormDefault="qualified">
    <xsd:import namespace="http://schemas.microsoft.com/office/2006/documentManagement/types"/>
    <xsd:import namespace="http://schemas.microsoft.com/office/infopath/2007/PartnerControls"/>
    <xsd:element name="Multiline" ma:index="8" nillable="true" ma:displayName="Notes" ma:internalName="Notes0" ma:readOnly="false">
      <xsd:simpleType>
        <xsd:restriction base="dms:Note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da02e20-3405-48c8-b010-e0d39bee4d1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3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7a3160-e39e-49ab-b94b-b867a58e355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a7c2bf6-5ac2-4e55-858a-5b445ac41ad7}" ma:internalName="TaxCatchAll" ma:showField="CatchAllData" ma:web="137a3160-e39e-49ab-b94b-b867a58e355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8C8F3D-8615-4B42-9627-F06317436F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B453B5-92E4-4352-9F0B-572A1B2F3C04}">
  <ds:schemaRefs>
    <ds:schemaRef ds:uri="http://purl.org/dc/elements/1.1/"/>
    <ds:schemaRef ds:uri="http://schemas.microsoft.com/sharepoint/v4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137a3160-e39e-49ab-b94b-b867a58e3559"/>
    <ds:schemaRef ds:uri="4e4709c9-87d6-402e-95df-b29df3fed05a"/>
  </ds:schemaRefs>
</ds:datastoreItem>
</file>

<file path=customXml/itemProps3.xml><?xml version="1.0" encoding="utf-8"?>
<ds:datastoreItem xmlns:ds="http://schemas.openxmlformats.org/officeDocument/2006/customXml" ds:itemID="{94D080A4-022B-4C9F-A45F-D386253625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4709c9-87d6-402e-95df-b29df3fed05a"/>
    <ds:schemaRef ds:uri="http://schemas.microsoft.com/sharepoint/v4"/>
    <ds:schemaRef ds:uri="137a3160-e39e-49ab-b94b-b867a58e35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32718</TotalTime>
  <Words>1151</Words>
  <Application>Microsoft Macintosh PowerPoint</Application>
  <PresentationFormat>Widescreen</PresentationFormat>
  <Paragraphs>410</Paragraphs>
  <Slides>35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56" baseType="lpstr">
      <vt:lpstr>System Font Regular</vt:lpstr>
      <vt:lpstr>Arial</vt:lpstr>
      <vt:lpstr>Arial Narrow</vt:lpstr>
      <vt:lpstr>Calibri</vt:lpstr>
      <vt:lpstr>Century Gothic</vt:lpstr>
      <vt:lpstr>Helvetica</vt:lpstr>
      <vt:lpstr>Helvetica Neue</vt:lpstr>
      <vt:lpstr>Menlo</vt:lpstr>
      <vt:lpstr>Segoe UI</vt:lpstr>
      <vt:lpstr>Wingdings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think-cell Slide</vt:lpstr>
      <vt:lpstr>CS ChemDraw Drawing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RNA-seq Study #1</vt:lpstr>
      <vt:lpstr>RNA-seq Study #2</vt:lpstr>
      <vt:lpstr>PowerPoint Presentation</vt:lpstr>
      <vt:lpstr>PowerPoint Presentation</vt:lpstr>
      <vt:lpstr>Sample similarity from Gene Expression (1st exp)</vt:lpstr>
      <vt:lpstr>Sample similarity from Gene Expression (2nd  exp raw)</vt:lpstr>
      <vt:lpstr>Sample similarity from Gene Expression (2nd  exp raw after removal of low-quality samples)</vt:lpstr>
      <vt:lpstr>Sample similarity from Gene Expression (2nd  exp raw after removal of R4)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Overlapped DSG (1st and 2nd Exp.)</vt:lpstr>
      <vt:lpstr>Overlapped DSG (1st and 2nd batch mutual support)</vt:lpstr>
      <vt:lpstr>Overlapped DSG (1st and 2nd batch mutual support)</vt:lpstr>
      <vt:lpstr>Overlapped DSG (1st and 2nd batch mutual support)</vt:lpstr>
      <vt:lpstr>Overlapped DSG (1st and 2nd batch mutual support)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63</cp:revision>
  <dcterms:created xsi:type="dcterms:W3CDTF">2021-06-27T14:47:41Z</dcterms:created>
  <dcterms:modified xsi:type="dcterms:W3CDTF">2023-06-17T06:30:56Z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0x01010053911351E59E2D41B5F48397CF19BE0B</vt:lpwstr>
  </property>
</Properties>
</file>